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Helvetica Neue"/>
      <p:regular r:id="rId38"/>
      <p:bold r:id="rId39"/>
      <p:italic r:id="rId40"/>
      <p:boldItalic r:id="rId41"/>
    </p:embeddedFont>
    <p:embeddedFont>
      <p:font typeface="Helvetica Neue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40023F-8CFA-42C7-BF72-A5CA633EE318}">
  <a:tblStyle styleId="{8440023F-8CFA-42C7-BF72-A5CA633EE3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4.xml"/><Relationship Id="rId42" Type="http://schemas.openxmlformats.org/officeDocument/2006/relationships/font" Target="fonts/HelveticaNeueLight-regular.fntdata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6.xml"/><Relationship Id="rId44" Type="http://schemas.openxmlformats.org/officeDocument/2006/relationships/font" Target="fonts/HelveticaNeueLight-italic.fntdata"/><Relationship Id="rId21" Type="http://schemas.openxmlformats.org/officeDocument/2006/relationships/slide" Target="slides/slide15.xml"/><Relationship Id="rId43" Type="http://schemas.openxmlformats.org/officeDocument/2006/relationships/font" Target="fonts/HelveticaNeueLight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HelveticaNeue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0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12b145c5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12b145c5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09d29c5f5_4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09d29c5f5_4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12b145c5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12b145c5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12b145c5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12b145c5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12b145c5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12b145c5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12b145c5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12b145c5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12b145c5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12b145c5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12b145c5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12b145c5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12b145c5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12b145c5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12b145c5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12b145c5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09d29c5f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09d29c5f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climate change, resources and our relationship to land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role in society and changing social landscape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09d29c5f5_4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09d29c5f5_4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12b145c5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12b145c5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12b145c57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12b145c57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12b145c57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12b145c57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is mining?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is </a:t>
            </a:r>
            <a:r>
              <a:rPr lang="en-GB"/>
              <a:t>the vision?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09d29c5f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09d29c5f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09d29c5f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09d29c5f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09d29c5f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09d29c5f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geoscience: lowest proportion of all STEM fields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09d29c5f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09d29c5f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09d29c5f5_4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09d29c5f5_4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12b145c57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12b145c5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09d29c5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09d29c5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some aspects that intersect with geophysics (obviously many more!)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moving off of hydrocarbons requires minerals for batteries, solar panels, maintenance of quality of life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1.5C likely to occur, even in best case scenario (IPCC), need carbon removal technologies to be a part of the solution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impacts: changing landscapes, permafrost of particular importance in Canada’s north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groundwater prevalent </a:t>
            </a:r>
            <a:r>
              <a:rPr lang="en-GB"/>
              <a:t>worldwide</a:t>
            </a:r>
            <a:r>
              <a:rPr lang="en-GB"/>
              <a:t>: developing nations, as well as agriculture-heavy (e.g. California)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12b145c57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12b145c57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12b145c57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12b145c57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09d29c5f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09d29c5f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globally, GP ~10% of project scale, ~22% prospect scale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09d29c5f5_4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09d29c5f5_4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09d29c5f5_4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09d29c5f5_4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09d29c5f5_4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09d29c5f5_4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09d29c5f5_4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09d29c5f5_4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09d29c5f5_4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09d29c5f5_4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on more advanced inversions– sparse / compact norms, primarily in potential fields, EM more non-linear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  <a:defRPr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hyperlink" Target="https://doi.org/10.1190/geo2016-0490.1" TargetMode="External"/><Relationship Id="rId10" Type="http://schemas.openxmlformats.org/officeDocument/2006/relationships/image" Target="../media/image18.png"/><Relationship Id="rId13" Type="http://schemas.openxmlformats.org/officeDocument/2006/relationships/hyperlink" Target="http://dx.doi.org/10.1190/segam2020-3428427.1" TargetMode="External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hyperlink" Target="https://gif.eos.ubc.ca/sites/default/files/sdevriese/files/int-2016-0142_1(1).pdf" TargetMode="External"/><Relationship Id="rId7" Type="http://schemas.openxmlformats.org/officeDocument/2006/relationships/hyperlink" Target="https://gif.eos.ubc.ca/sites/default/files/sdevriese/files/int-2016-0140_1(1).pdf" TargetMode="External"/><Relationship Id="rId8" Type="http://schemas.openxmlformats.org/officeDocument/2006/relationships/hyperlink" Target="https://gif.eos.ubc.ca/sites/default/files/sdevriese/files/int-2016-0141_1(1)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6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9.jpg"/><Relationship Id="rId6" Type="http://schemas.openxmlformats.org/officeDocument/2006/relationships/image" Target="../media/image3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Relationship Id="rId4" Type="http://schemas.openxmlformats.org/officeDocument/2006/relationships/image" Target="../media/image38.png"/><Relationship Id="rId5" Type="http://schemas.openxmlformats.org/officeDocument/2006/relationships/hyperlink" Target="https://seg.org/WhatGeophysicistsDo" TargetMode="External"/><Relationship Id="rId6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42.png"/><Relationship Id="rId8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63.png"/><Relationship Id="rId7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png"/><Relationship Id="rId4" Type="http://schemas.openxmlformats.org/officeDocument/2006/relationships/image" Target="../media/image52.png"/><Relationship Id="rId5" Type="http://schemas.openxmlformats.org/officeDocument/2006/relationships/image" Target="../media/image66.png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9.jpg"/><Relationship Id="rId5" Type="http://schemas.openxmlformats.org/officeDocument/2006/relationships/image" Target="../media/image62.png"/><Relationship Id="rId6" Type="http://schemas.openxmlformats.org/officeDocument/2006/relationships/image" Target="../media/image61.png"/><Relationship Id="rId7" Type="http://schemas.openxmlformats.org/officeDocument/2006/relationships/image" Target="../media/image29.png"/><Relationship Id="rId8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9.jpg"/><Relationship Id="rId6" Type="http://schemas.openxmlformats.org/officeDocument/2006/relationships/image" Target="../media/image3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T2mZpV6-8-o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5.png"/><Relationship Id="rId6" Type="http://schemas.openxmlformats.org/officeDocument/2006/relationships/hyperlink" Target="https://minexconsulting.com/wp-content/uploads/2020/03/KEGS-Breakfast-talk-3-March-2020c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2.jp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10" Type="http://schemas.openxmlformats.org/officeDocument/2006/relationships/image" Target="../media/image16.png"/><Relationship Id="rId9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20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8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/>
              <a:t>geophysics in a changing climate</a:t>
            </a:r>
            <a:endParaRPr sz="39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53113"/>
            <a:ext cx="85206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Lindsey Heagy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UBC Geophysical Inversion Facility </a:t>
            </a:r>
            <a:endParaRPr sz="22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4693750"/>
            <a:ext cx="85206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BCGS Breakfast Feb 1, 2022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688" y="2800763"/>
            <a:ext cx="2487885" cy="206008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integrating geology, physical properties, geophysics</a:t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11700" y="923875"/>
            <a:ext cx="4972500" cy="8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post-inversion 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opportunities with machine learning</a:t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4">
            <a:alphaModFix/>
          </a:blip>
          <a:srcRect b="0" l="0" r="50084" t="0"/>
          <a:stretch/>
        </p:blipFill>
        <p:spPr>
          <a:xfrm>
            <a:off x="5705599" y="865325"/>
            <a:ext cx="1501432" cy="2381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5">
            <a:alphaModFix/>
          </a:blip>
          <a:srcRect b="0" l="0" r="50658" t="0"/>
          <a:stretch/>
        </p:blipFill>
        <p:spPr>
          <a:xfrm>
            <a:off x="7226854" y="865467"/>
            <a:ext cx="1484159" cy="238147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5849706" y="996341"/>
            <a:ext cx="1523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13C68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b="1" lang="en-GB" sz="1200">
                <a:solidFill>
                  <a:srgbClr val="113C68"/>
                </a:solidFill>
                <a:latin typeface="Arial"/>
                <a:ea typeface="Arial"/>
                <a:cs typeface="Arial"/>
                <a:sym typeface="Arial"/>
              </a:rPr>
              <a:t>geophysics </a:t>
            </a:r>
            <a:endParaRPr b="1" sz="1200">
              <a:solidFill>
                <a:srgbClr val="113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7446576" y="996359"/>
            <a:ext cx="1444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13C68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b="1" lang="en-GB" sz="1200">
                <a:solidFill>
                  <a:srgbClr val="113C68"/>
                </a:solidFill>
                <a:latin typeface="Arial"/>
                <a:ea typeface="Arial"/>
                <a:cs typeface="Arial"/>
                <a:sym typeface="Arial"/>
              </a:rPr>
              <a:t>drilling</a:t>
            </a:r>
            <a:endParaRPr b="1" sz="1200">
              <a:solidFill>
                <a:srgbClr val="113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 rotWithShape="1">
          <a:blip r:embed="rId4">
            <a:alphaModFix/>
          </a:blip>
          <a:srcRect b="0" l="50429" r="481" t="43924"/>
          <a:stretch/>
        </p:blipFill>
        <p:spPr>
          <a:xfrm>
            <a:off x="5501651" y="3246808"/>
            <a:ext cx="1786683" cy="161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5">
            <a:alphaModFix/>
          </a:blip>
          <a:srcRect b="0" l="50905" r="4" t="44641"/>
          <a:stretch/>
        </p:blipFill>
        <p:spPr>
          <a:xfrm>
            <a:off x="7273567" y="3265692"/>
            <a:ext cx="1786683" cy="159516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5758993" y="4047378"/>
            <a:ext cx="152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113C6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From geophysics </a:t>
            </a:r>
            <a:endParaRPr sz="1400">
              <a:solidFill>
                <a:srgbClr val="113C6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7507064" y="4047382"/>
            <a:ext cx="144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113C6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From drilling</a:t>
            </a:r>
            <a:endParaRPr sz="1400">
              <a:solidFill>
                <a:srgbClr val="113C6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4572000" y="4774200"/>
            <a:ext cx="459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Devriese et al, 2017</a:t>
            </a:r>
            <a:r>
              <a:rPr lang="en-GB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;</a:t>
            </a:r>
            <a:r>
              <a:rPr lang="en-GB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2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Fournier et al, 2017</a:t>
            </a:r>
            <a:r>
              <a:rPr lang="en-GB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;</a:t>
            </a:r>
            <a:r>
              <a:rPr lang="en-GB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2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Kang et al, 2017</a:t>
            </a:r>
            <a:endParaRPr sz="12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64" name="Google Shape;164;p22"/>
          <p:cNvGrpSpPr/>
          <p:nvPr/>
        </p:nvGrpSpPr>
        <p:grpSpPr>
          <a:xfrm>
            <a:off x="94432" y="1914763"/>
            <a:ext cx="2300263" cy="2132623"/>
            <a:chOff x="2232785" y="687488"/>
            <a:chExt cx="2929525" cy="2716025"/>
          </a:xfrm>
        </p:grpSpPr>
        <p:pic>
          <p:nvPicPr>
            <p:cNvPr id="165" name="Google Shape;165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32785" y="687488"/>
              <a:ext cx="2929525" cy="271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22"/>
            <p:cNvSpPr txBox="1"/>
            <p:nvPr/>
          </p:nvSpPr>
          <p:spPr>
            <a:xfrm>
              <a:off x="2457292" y="1898725"/>
              <a:ext cx="242700" cy="509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67" name="Google Shape;167;p22"/>
          <p:cNvGrpSpPr/>
          <p:nvPr/>
        </p:nvGrpSpPr>
        <p:grpSpPr>
          <a:xfrm>
            <a:off x="1092750" y="3403703"/>
            <a:ext cx="1690926" cy="1595138"/>
            <a:chOff x="5880675" y="1395875"/>
            <a:chExt cx="2811650" cy="2652375"/>
          </a:xfrm>
        </p:grpSpPr>
        <p:pic>
          <p:nvPicPr>
            <p:cNvPr id="168" name="Google Shape;168;p2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880676" y="1492583"/>
              <a:ext cx="2811649" cy="25556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22"/>
            <p:cNvSpPr txBox="1"/>
            <p:nvPr/>
          </p:nvSpPr>
          <p:spPr>
            <a:xfrm>
              <a:off x="5880675" y="1395875"/>
              <a:ext cx="242700" cy="665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70" name="Google Shape;170;p22"/>
          <p:cNvSpPr txBox="1"/>
          <p:nvPr/>
        </p:nvSpPr>
        <p:spPr>
          <a:xfrm>
            <a:off x="0" y="4774200"/>
            <a:ext cx="129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11"/>
              </a:rPr>
              <a:t>Melo et al., 2017</a:t>
            </a:r>
            <a:endParaRPr sz="12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83575" y="1914774"/>
            <a:ext cx="1988419" cy="119181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3636788" y="4774200"/>
            <a:ext cx="129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13"/>
              </a:rPr>
              <a:t>Kim et al., 2020</a:t>
            </a:r>
            <a:endParaRPr sz="12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integrating geology, physical properties, geophysics</a:t>
            </a:r>
            <a:endParaRPr/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311700" y="1152475"/>
            <a:ext cx="409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including physical property &amp; geologic information in inversions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Petrophysically and Geologically Guided Inversion (PGI)</a:t>
            </a:r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74" y="1188975"/>
            <a:ext cx="4018175" cy="138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7072" y="1719275"/>
            <a:ext cx="694799" cy="694799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1" name="Google Shape;181;p23"/>
          <p:cNvSpPr txBox="1"/>
          <p:nvPr/>
        </p:nvSpPr>
        <p:spPr>
          <a:xfrm>
            <a:off x="8008775" y="2414075"/>
            <a:ext cx="109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T. Astic</a:t>
            </a:r>
            <a:endParaRPr sz="13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9682" y="2746103"/>
            <a:ext cx="7364626" cy="22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example: carbon mineralization</a:t>
            </a:r>
            <a:endParaRPr/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311700" y="1152475"/>
            <a:ext cx="397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example motivated by Decar, BC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goals: delineate, estimate volumes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future goal: alteration information? </a:t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300" y="865335"/>
            <a:ext cx="4943699" cy="42292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0" name="Google Shape;190;p24"/>
          <p:cNvGraphicFramePr/>
          <p:nvPr/>
        </p:nvGraphicFramePr>
        <p:xfrm>
          <a:off x="311700" y="29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{8440023F-8CFA-42C7-BF72-A5CA633EE318}</a:tableStyleId>
              </a:tblPr>
              <a:tblGrid>
                <a:gridCol w="1045350"/>
                <a:gridCol w="708850"/>
                <a:gridCol w="718700"/>
                <a:gridCol w="1074100"/>
              </a:tblGrid>
              <a:tr h="56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mag susc (SI)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density (g/cc)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dens contrast  (g/cc)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20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background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2.9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0.0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  <a:tr h="20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serpentinized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0.15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2.7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-0.2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  <a:tr h="20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carbonated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0.05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3.0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0.1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26" y="759406"/>
            <a:ext cx="3696524" cy="438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 rotWithShape="1">
          <a:blip r:embed="rId4">
            <a:alphaModFix/>
          </a:blip>
          <a:srcRect b="0" l="0" r="64001" t="0"/>
          <a:stretch/>
        </p:blipFill>
        <p:spPr>
          <a:xfrm>
            <a:off x="152404" y="1432022"/>
            <a:ext cx="243368" cy="252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b="0" l="50288" r="0" t="0"/>
          <a:stretch/>
        </p:blipFill>
        <p:spPr>
          <a:xfrm>
            <a:off x="152400" y="3635490"/>
            <a:ext cx="336084" cy="252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3278" y="745875"/>
            <a:ext cx="3692647" cy="438409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example: carbon mineralization</a:t>
            </a:r>
            <a:endParaRPr/>
          </a:p>
        </p:txBody>
      </p:sp>
      <p:cxnSp>
        <p:nvCxnSpPr>
          <p:cNvPr id="200" name="Google Shape;200;p25"/>
          <p:cNvCxnSpPr/>
          <p:nvPr/>
        </p:nvCxnSpPr>
        <p:spPr>
          <a:xfrm>
            <a:off x="3970700" y="828250"/>
            <a:ext cx="0" cy="12174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5"/>
          <p:cNvCxnSpPr/>
          <p:nvPr/>
        </p:nvCxnSpPr>
        <p:spPr>
          <a:xfrm>
            <a:off x="3970700" y="3432325"/>
            <a:ext cx="0" cy="8199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5"/>
          <p:cNvCxnSpPr/>
          <p:nvPr/>
        </p:nvCxnSpPr>
        <p:spPr>
          <a:xfrm>
            <a:off x="3327975" y="828250"/>
            <a:ext cx="0" cy="12174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5"/>
          <p:cNvCxnSpPr/>
          <p:nvPr/>
        </p:nvCxnSpPr>
        <p:spPr>
          <a:xfrm>
            <a:off x="3327975" y="3432325"/>
            <a:ext cx="0" cy="8199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5"/>
          <p:cNvSpPr txBox="1"/>
          <p:nvPr/>
        </p:nvSpPr>
        <p:spPr>
          <a:xfrm>
            <a:off x="3894300" y="759400"/>
            <a:ext cx="1287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Helvetica Neue Light"/>
                <a:ea typeface="Helvetica Neue Light"/>
                <a:cs typeface="Helvetica Neue Light"/>
                <a:sym typeface="Helvetica Neue Light"/>
              </a:rPr>
              <a:t>serpentinized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3238000" y="865325"/>
            <a:ext cx="1287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Helvetica Neue Light"/>
                <a:ea typeface="Helvetica Neue Light"/>
                <a:cs typeface="Helvetica Neue Light"/>
                <a:sym typeface="Helvetica Neue Light"/>
              </a:rPr>
              <a:t>carbonated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06" name="Google Shape;206;p25"/>
          <p:cNvCxnSpPr/>
          <p:nvPr/>
        </p:nvCxnSpPr>
        <p:spPr>
          <a:xfrm>
            <a:off x="7179375" y="828325"/>
            <a:ext cx="0" cy="12174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5"/>
          <p:cNvCxnSpPr/>
          <p:nvPr/>
        </p:nvCxnSpPr>
        <p:spPr>
          <a:xfrm>
            <a:off x="7179375" y="3432325"/>
            <a:ext cx="0" cy="8199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5"/>
          <p:cNvCxnSpPr/>
          <p:nvPr/>
        </p:nvCxnSpPr>
        <p:spPr>
          <a:xfrm>
            <a:off x="8425075" y="828325"/>
            <a:ext cx="0" cy="12174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5"/>
          <p:cNvCxnSpPr/>
          <p:nvPr/>
        </p:nvCxnSpPr>
        <p:spPr>
          <a:xfrm>
            <a:off x="8425075" y="3432325"/>
            <a:ext cx="0" cy="8199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5"/>
          <p:cNvSpPr txBox="1"/>
          <p:nvPr/>
        </p:nvSpPr>
        <p:spPr>
          <a:xfrm>
            <a:off x="8368350" y="865325"/>
            <a:ext cx="1287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Helvetica Neue Light"/>
                <a:ea typeface="Helvetica Neue Light"/>
                <a:cs typeface="Helvetica Neue Light"/>
                <a:sym typeface="Helvetica Neue Light"/>
              </a:rPr>
              <a:t>carbonated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7123050" y="759400"/>
            <a:ext cx="12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Helvetica Neue Light"/>
                <a:ea typeface="Helvetica Neue Light"/>
                <a:cs typeface="Helvetica Neue Light"/>
                <a:sym typeface="Helvetica Neue Light"/>
              </a:rPr>
              <a:t>serpentinized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we choose a threshold?</a:t>
            </a:r>
            <a:endParaRPr/>
          </a:p>
        </p:txBody>
      </p:sp>
      <p:sp>
        <p:nvSpPr>
          <p:cNvPr id="217" name="Google Shape;217;p26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using: identical mesh, survey, inversion parameters, perform simulations and inversions with a representative block. </a:t>
            </a:r>
            <a:endParaRPr/>
          </a:p>
        </p:txBody>
      </p:sp>
      <p:sp>
        <p:nvSpPr>
          <p:cNvPr id="218" name="Google Shape;21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250" y="1489525"/>
            <a:ext cx="9144003" cy="338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we choose a threshold?</a:t>
            </a:r>
            <a:r>
              <a:rPr lang="en-GB"/>
              <a:t> </a:t>
            </a:r>
            <a:endParaRPr/>
          </a:p>
        </p:txBody>
      </p:sp>
      <p:sp>
        <p:nvSpPr>
          <p:cNvPr id="225" name="Google Shape;22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40" y="2417725"/>
            <a:ext cx="3563810" cy="26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311700" y="1152475"/>
            <a:ext cx="413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lang="en-GB"/>
              <a:t>hreshold from proxy: 2.83, 2.79 g/cc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   : 27 km</a:t>
            </a:r>
            <a:r>
              <a:rPr baseline="30000" lang="en-GB"/>
              <a:t>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   : 27 km</a:t>
            </a:r>
            <a:r>
              <a:rPr baseline="30000" lang="en-GB"/>
              <a:t>3</a:t>
            </a:r>
            <a:endParaRPr/>
          </a:p>
        </p:txBody>
      </p:sp>
      <p:pic>
        <p:nvPicPr>
          <p:cNvPr id="228" name="Google Shape;228;p27"/>
          <p:cNvPicPr preferRelativeResize="0"/>
          <p:nvPr/>
        </p:nvPicPr>
        <p:blipFill rotWithShape="1">
          <a:blip r:embed="rId4">
            <a:alphaModFix/>
          </a:blip>
          <a:srcRect b="0" l="0" r="64001" t="0"/>
          <a:stretch/>
        </p:blipFill>
        <p:spPr>
          <a:xfrm>
            <a:off x="716304" y="1742500"/>
            <a:ext cx="245588" cy="25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 rotWithShape="1">
          <a:blip r:embed="rId4">
            <a:alphaModFix/>
          </a:blip>
          <a:srcRect b="0" l="50288" r="0" t="0"/>
          <a:stretch/>
        </p:blipFill>
        <p:spPr>
          <a:xfrm>
            <a:off x="716300" y="2059938"/>
            <a:ext cx="339150" cy="25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3278" y="745875"/>
            <a:ext cx="3692647" cy="43840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27"/>
          <p:cNvCxnSpPr/>
          <p:nvPr/>
        </p:nvCxnSpPr>
        <p:spPr>
          <a:xfrm>
            <a:off x="7179375" y="828325"/>
            <a:ext cx="0" cy="12174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7"/>
          <p:cNvCxnSpPr/>
          <p:nvPr/>
        </p:nvCxnSpPr>
        <p:spPr>
          <a:xfrm>
            <a:off x="8425075" y="828325"/>
            <a:ext cx="0" cy="12174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7"/>
          <p:cNvSpPr txBox="1"/>
          <p:nvPr/>
        </p:nvSpPr>
        <p:spPr>
          <a:xfrm>
            <a:off x="8368350" y="865325"/>
            <a:ext cx="1287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Helvetica Neue Light"/>
                <a:ea typeface="Helvetica Neue Light"/>
                <a:cs typeface="Helvetica Neue Light"/>
                <a:sym typeface="Helvetica Neue Light"/>
              </a:rPr>
              <a:t>carbonated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7123050" y="759400"/>
            <a:ext cx="12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Helvetica Neue Light"/>
                <a:ea typeface="Helvetica Neue Light"/>
                <a:cs typeface="Helvetica Neue Light"/>
                <a:sym typeface="Helvetica Neue Light"/>
              </a:rPr>
              <a:t>serpentinized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we choose a threshold? </a:t>
            </a:r>
            <a:endParaRPr/>
          </a:p>
        </p:txBody>
      </p:sp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proxy model → tool for estimating an appropriate physical property threshold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Also of interest: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delineating the top → ex-situ vs. in-situ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joint inversion → consistent model? </a:t>
            </a:r>
            <a:endParaRPr sz="1800"/>
          </a:p>
        </p:txBody>
      </p:sp>
      <p:sp>
        <p:nvSpPr>
          <p:cNvPr id="241" name="Google Shape;24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913" y="1283025"/>
            <a:ext cx="6284174" cy="1288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8"/>
          <p:cNvGrpSpPr/>
          <p:nvPr/>
        </p:nvGrpSpPr>
        <p:grpSpPr>
          <a:xfrm>
            <a:off x="94175" y="3829050"/>
            <a:ext cx="9049824" cy="1088388"/>
            <a:chOff x="94175" y="3676650"/>
            <a:chExt cx="9049824" cy="1088388"/>
          </a:xfrm>
        </p:grpSpPr>
        <p:grpSp>
          <p:nvGrpSpPr>
            <p:cNvPr id="244" name="Google Shape;244;p28"/>
            <p:cNvGrpSpPr/>
            <p:nvPr/>
          </p:nvGrpSpPr>
          <p:grpSpPr>
            <a:xfrm>
              <a:off x="94175" y="3676650"/>
              <a:ext cx="9049824" cy="1088388"/>
              <a:chOff x="94175" y="3676650"/>
              <a:chExt cx="9049824" cy="1088388"/>
            </a:xfrm>
          </p:grpSpPr>
          <p:pic>
            <p:nvPicPr>
              <p:cNvPr id="245" name="Google Shape;245;p28"/>
              <p:cNvPicPr preferRelativeResize="0"/>
              <p:nvPr/>
            </p:nvPicPr>
            <p:blipFill rotWithShape="1">
              <a:blip r:embed="rId4">
                <a:alphaModFix/>
              </a:blip>
              <a:srcRect b="49999" l="0" r="58394" t="34259"/>
              <a:stretch/>
            </p:blipFill>
            <p:spPr>
              <a:xfrm>
                <a:off x="94175" y="3767875"/>
                <a:ext cx="2222299" cy="9971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6" name="Google Shape;246;p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58394" t="84259"/>
              <a:stretch/>
            </p:blipFill>
            <p:spPr>
              <a:xfrm>
                <a:off x="2370018" y="3767875"/>
                <a:ext cx="2222299" cy="9971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" name="Google Shape;247;p28"/>
              <p:cNvPicPr preferRelativeResize="0"/>
              <p:nvPr/>
            </p:nvPicPr>
            <p:blipFill rotWithShape="1">
              <a:blip r:embed="rId5">
                <a:alphaModFix/>
              </a:blip>
              <a:srcRect b="50443" l="0" r="58350" t="33816"/>
              <a:stretch/>
            </p:blipFill>
            <p:spPr>
              <a:xfrm>
                <a:off x="4645860" y="3767877"/>
                <a:ext cx="2222296" cy="9971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" name="Google Shape;248;p2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58350" t="84259"/>
              <a:stretch/>
            </p:blipFill>
            <p:spPr>
              <a:xfrm>
                <a:off x="6921703" y="3767877"/>
                <a:ext cx="2222296" cy="9971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9" name="Google Shape;249;p28"/>
              <p:cNvSpPr/>
              <p:nvPr/>
            </p:nvSpPr>
            <p:spPr>
              <a:xfrm>
                <a:off x="314325" y="3676650"/>
                <a:ext cx="8829600" cy="133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50" name="Google Shape;250;p28"/>
            <p:cNvPicPr preferRelativeResize="0"/>
            <p:nvPr/>
          </p:nvPicPr>
          <p:blipFill rotWithShape="1">
            <a:blip r:embed="rId6">
              <a:alphaModFix/>
            </a:blip>
            <a:srcRect b="0" l="0" r="64001" t="0"/>
            <a:stretch/>
          </p:blipFill>
          <p:spPr>
            <a:xfrm>
              <a:off x="2011703" y="4209475"/>
              <a:ext cx="196311" cy="204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8"/>
            <p:cNvPicPr preferRelativeResize="0"/>
            <p:nvPr/>
          </p:nvPicPr>
          <p:blipFill rotWithShape="1">
            <a:blip r:embed="rId6">
              <a:alphaModFix/>
            </a:blip>
            <a:srcRect b="0" l="50288" r="0" t="0"/>
            <a:stretch/>
          </p:blipFill>
          <p:spPr>
            <a:xfrm>
              <a:off x="4231025" y="4264087"/>
              <a:ext cx="271100" cy="204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28"/>
            <p:cNvPicPr preferRelativeResize="0"/>
            <p:nvPr/>
          </p:nvPicPr>
          <p:blipFill rotWithShape="1">
            <a:blip r:embed="rId6">
              <a:alphaModFix/>
            </a:blip>
            <a:srcRect b="0" l="0" r="64001" t="0"/>
            <a:stretch/>
          </p:blipFill>
          <p:spPr>
            <a:xfrm>
              <a:off x="6549653" y="4236775"/>
              <a:ext cx="196311" cy="204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28"/>
            <p:cNvPicPr preferRelativeResize="0"/>
            <p:nvPr/>
          </p:nvPicPr>
          <p:blipFill rotWithShape="1">
            <a:blip r:embed="rId6">
              <a:alphaModFix/>
            </a:blip>
            <a:srcRect b="0" l="50288" r="0" t="0"/>
            <a:stretch/>
          </p:blipFill>
          <p:spPr>
            <a:xfrm>
              <a:off x="8793500" y="4236787"/>
              <a:ext cx="271100" cy="2040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4" name="Google Shape;254;p28"/>
          <p:cNvSpPr txBox="1"/>
          <p:nvPr>
            <p:ph idx="1" type="body"/>
          </p:nvPr>
        </p:nvSpPr>
        <p:spPr>
          <a:xfrm>
            <a:off x="1569000" y="3638350"/>
            <a:ext cx="154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susceptibility</a:t>
            </a:r>
            <a:endParaRPr sz="1800"/>
          </a:p>
        </p:txBody>
      </p:sp>
      <p:sp>
        <p:nvSpPr>
          <p:cNvPr id="255" name="Google Shape;255;p28"/>
          <p:cNvSpPr txBox="1"/>
          <p:nvPr>
            <p:ph idx="1" type="body"/>
          </p:nvPr>
        </p:nvSpPr>
        <p:spPr>
          <a:xfrm>
            <a:off x="6166375" y="3638350"/>
            <a:ext cx="154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density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Petrophysically and Geologically Guided Inversion</a:t>
            </a:r>
            <a:endParaRPr/>
          </a:p>
        </p:txBody>
      </p:sp>
      <p:sp>
        <p:nvSpPr>
          <p:cNvPr id="261" name="Google Shape;26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 approach to the inverse problem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brings in petrophysical information (GMM)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builds a quasi-geology model</a:t>
            </a:r>
            <a:endParaRPr/>
          </a:p>
        </p:txBody>
      </p:sp>
      <p:pic>
        <p:nvPicPr>
          <p:cNvPr id="262" name="Google Shape;2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50"/>
            <a:ext cx="4584150" cy="15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850" y="1319950"/>
            <a:ext cx="3600450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5" name="Google Shape;265;p29"/>
          <p:cNvSpPr txBox="1"/>
          <p:nvPr>
            <p:ph idx="1" type="body"/>
          </p:nvPr>
        </p:nvSpPr>
        <p:spPr>
          <a:xfrm>
            <a:off x="5493300" y="847675"/>
            <a:ext cx="33840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Gaussian mixture model (GMM)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</a:t>
            </a:r>
            <a:r>
              <a:rPr lang="en-GB"/>
              <a:t>oint PGI</a:t>
            </a:r>
            <a:endParaRPr/>
          </a:p>
        </p:txBody>
      </p:sp>
      <p:sp>
        <p:nvSpPr>
          <p:cNvPr id="271" name="Google Shape;271;p3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Inversion fits both geophysical data sets and petrophysical data</a:t>
            </a:r>
            <a:endParaRPr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Weighting strategies to balance contributions (Astic et al, 2021)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One quasi geology model consistent with both data sets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Good estimate to top of serpentinized rock volume </a:t>
            </a:r>
            <a:endParaRPr/>
          </a:p>
        </p:txBody>
      </p:sp>
      <p:pic>
        <p:nvPicPr>
          <p:cNvPr id="272" name="Google Shape;2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816" y="0"/>
            <a:ext cx="433798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umulative volume estimates with depth </a:t>
            </a:r>
            <a:endParaRPr/>
          </a:p>
        </p:txBody>
      </p:sp>
      <p:sp>
        <p:nvSpPr>
          <p:cNvPr id="279" name="Google Shape;279;p31"/>
          <p:cNvSpPr txBox="1"/>
          <p:nvPr>
            <p:ph idx="1" type="body"/>
          </p:nvPr>
        </p:nvSpPr>
        <p:spPr>
          <a:xfrm>
            <a:off x="311700" y="847675"/>
            <a:ext cx="8520600" cy="1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Total volume of interest for CO</a:t>
            </a:r>
            <a:r>
              <a:rPr baseline="-25000" lang="en-GB"/>
              <a:t>2</a:t>
            </a:r>
            <a:r>
              <a:rPr lang="en-GB"/>
              <a:t> sequestration capacity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Depth of practical importance for in-situ vs. ex-situ</a:t>
            </a:r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63" y="1934925"/>
            <a:ext cx="7963479" cy="31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0" y="0"/>
            <a:ext cx="2949000" cy="5143500"/>
          </a:xfrm>
          <a:prstGeom prst="rect">
            <a:avLst/>
          </a:prstGeom>
          <a:solidFill>
            <a:srgbClr val="FFFFFF">
              <a:alpha val="91010"/>
            </a:srgbClr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UBC Vancouver is located on the traditional, ancestral, and unceded territory of the xʷməθkʷəy̓əm people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0" y="4835700"/>
            <a:ext cx="203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Hover Collective / UBC Brand &amp; Marketing</a:t>
            </a:r>
            <a:endParaRPr sz="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sampling of research avenues</a:t>
            </a:r>
            <a:endParaRPr/>
          </a:p>
        </p:txBody>
      </p:sp>
      <p:sp>
        <p:nvSpPr>
          <p:cNvPr id="287" name="Google Shape;287;p32"/>
          <p:cNvSpPr txBox="1"/>
          <p:nvPr>
            <p:ph idx="1" type="body"/>
          </p:nvPr>
        </p:nvSpPr>
        <p:spPr>
          <a:xfrm>
            <a:off x="311700" y="911075"/>
            <a:ext cx="5511000" cy="3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questions in electromagnetics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strong conductors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magnetic permeability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natural source EM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large scale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integrating geology, physical properties, and geophysics &amp; joint inversions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post inversion classification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PGI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non-linear inversions (EM)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role of machine learning </a:t>
            </a:r>
            <a:endParaRPr sz="1800"/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3144" y="3370113"/>
            <a:ext cx="1733233" cy="12999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9" name="Google Shape;2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606" y="76262"/>
            <a:ext cx="1962854" cy="13092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0" name="Google Shape;290;p32"/>
          <p:cNvSpPr txBox="1"/>
          <p:nvPr>
            <p:ph idx="1" type="body"/>
          </p:nvPr>
        </p:nvSpPr>
        <p:spPr>
          <a:xfrm>
            <a:off x="5754606" y="1408272"/>
            <a:ext cx="1962900" cy="3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critical minerals</a:t>
            </a:r>
            <a:endParaRPr sz="1600"/>
          </a:p>
        </p:txBody>
      </p:sp>
      <p:sp>
        <p:nvSpPr>
          <p:cNvPr id="291" name="Google Shape;291;p32"/>
          <p:cNvSpPr txBox="1"/>
          <p:nvPr>
            <p:ph idx="1" type="body"/>
          </p:nvPr>
        </p:nvSpPr>
        <p:spPr>
          <a:xfrm>
            <a:off x="7165797" y="2182846"/>
            <a:ext cx="2054400" cy="3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geologic storage of CO</a:t>
            </a:r>
            <a:r>
              <a:rPr baseline="-25000" lang="en-GB" sz="1600"/>
              <a:t>2</a:t>
            </a:r>
            <a:endParaRPr sz="1600"/>
          </a:p>
        </p:txBody>
      </p:sp>
      <p:sp>
        <p:nvSpPr>
          <p:cNvPr id="292" name="Google Shape;292;p32"/>
          <p:cNvSpPr txBox="1"/>
          <p:nvPr>
            <p:ph idx="1" type="body"/>
          </p:nvPr>
        </p:nvSpPr>
        <p:spPr>
          <a:xfrm>
            <a:off x="5544702" y="3894572"/>
            <a:ext cx="1847100" cy="3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geotechnical           (e.g. permafrost)</a:t>
            </a:r>
            <a:endParaRPr sz="1600"/>
          </a:p>
        </p:txBody>
      </p:sp>
      <p:sp>
        <p:nvSpPr>
          <p:cNvPr id="293" name="Google Shape;293;p32"/>
          <p:cNvSpPr txBox="1"/>
          <p:nvPr>
            <p:ph idx="1" type="body"/>
          </p:nvPr>
        </p:nvSpPr>
        <p:spPr>
          <a:xfrm>
            <a:off x="7216341" y="4670034"/>
            <a:ext cx="1847100" cy="3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groundwater</a:t>
            </a:r>
            <a:endParaRPr sz="1600"/>
          </a:p>
        </p:txBody>
      </p:sp>
      <p:pic>
        <p:nvPicPr>
          <p:cNvPr id="294" name="Google Shape;29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4700" y="2557219"/>
            <a:ext cx="1846849" cy="13851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5" name="Google Shape;29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2443" y="421240"/>
            <a:ext cx="1321202" cy="17616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geophysics in a </a:t>
            </a:r>
            <a:r>
              <a:rPr lang="en-GB"/>
              <a:t>changing</a:t>
            </a:r>
            <a:r>
              <a:rPr lang="en-GB"/>
              <a:t> climate</a:t>
            </a:r>
            <a:endParaRPr/>
          </a:p>
        </p:txBody>
      </p:sp>
      <p:sp>
        <p:nvSpPr>
          <p:cNvPr id="301" name="Google Shape;301;p33"/>
          <p:cNvSpPr txBox="1"/>
          <p:nvPr>
            <p:ph idx="1" type="body"/>
          </p:nvPr>
        </p:nvSpPr>
        <p:spPr>
          <a:xfrm>
            <a:off x="6900" y="771475"/>
            <a:ext cx="326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Times New Roman"/>
                <a:ea typeface="Times New Roman"/>
                <a:cs typeface="Times New Roman"/>
                <a:sym typeface="Times New Roman"/>
              </a:rPr>
              <a:t>Volume 20 | Issue 4 | October 1955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Magnetic delay line filtering techniques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	  Jones, Morrison, Sarrafian, Spieker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An amplitude study on a seismic model</a:t>
            </a: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  Clay and McNeil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Velocity anisotropy in stratified media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  Uhrig and Van Melle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Wave propagation in a stratified medium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  Postma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Minimum variance in gravity analysis Part 1: One-Dimensional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  Brown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550" y="0"/>
            <a:ext cx="3008450" cy="11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/>
          <p:nvPr>
            <p:ph idx="1" type="body"/>
          </p:nvPr>
        </p:nvSpPr>
        <p:spPr>
          <a:xfrm>
            <a:off x="3014125" y="771475"/>
            <a:ext cx="326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Gravity investigations in the Hockley Salt Dome, Harris County, Texas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	  Allen, Caillouet, Stanley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Simultaneous gamma ray and resistance logging as applied to uranium exploration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Broding and Rummerfield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A low frequency electrical earth model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Pritchett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Line spacing effect and determination of optimum spacing illustrated by Marmora, Ontario magnetic anomaly</a:t>
            </a: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  Agocs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33"/>
          <p:cNvSpPr txBox="1"/>
          <p:nvPr>
            <p:ph idx="1" type="body"/>
          </p:nvPr>
        </p:nvSpPr>
        <p:spPr>
          <a:xfrm>
            <a:off x="6026700" y="771475"/>
            <a:ext cx="326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Some applications of geophysical prospecting in the union of South Africa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  Enslin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The application of a three-element model to the S.P. and resistivity phenomena evinced by dirty sands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  McKelvey, Southwick, Spiegler, Wyllie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Discussions and communications: Propagation of transient electromagnetic waves in a conducting medium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geophysics in a changing climate</a:t>
            </a:r>
            <a:endParaRPr/>
          </a:p>
        </p:txBody>
      </p:sp>
      <p:sp>
        <p:nvSpPr>
          <p:cNvPr id="310" name="Google Shape;310;p34"/>
          <p:cNvSpPr txBox="1"/>
          <p:nvPr>
            <p:ph idx="1" type="body"/>
          </p:nvPr>
        </p:nvSpPr>
        <p:spPr>
          <a:xfrm>
            <a:off x="6900" y="771475"/>
            <a:ext cx="326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Times New Roman"/>
                <a:ea typeface="Times New Roman"/>
                <a:cs typeface="Times New Roman"/>
                <a:sym typeface="Times New Roman"/>
              </a:rPr>
              <a:t>Volume 20 | Issue 4 | October 1955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Magnetic delay line filtering techniques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	  Jones, Morrison, Sarrafian, Spieker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Times New Roman"/>
              <a:buChar char="-"/>
            </a:pPr>
            <a:r>
              <a:rPr lang="en-GB" sz="1400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amplitude study on a seismic model </a:t>
            </a:r>
            <a:endParaRPr sz="1400">
              <a:solidFill>
                <a:srgbClr val="D9D9D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Clay and McNeil</a:t>
            </a:r>
            <a:endParaRPr sz="1100">
              <a:solidFill>
                <a:srgbClr val="D9D9D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Times New Roman"/>
              <a:buChar char="-"/>
            </a:pPr>
            <a:r>
              <a:rPr lang="en-GB" sz="1400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Velocity anisotropy in stratified media </a:t>
            </a:r>
            <a:endParaRPr sz="1400">
              <a:solidFill>
                <a:srgbClr val="D9D9D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Uhrig and Van Melle</a:t>
            </a:r>
            <a:endParaRPr sz="1100">
              <a:solidFill>
                <a:srgbClr val="D9D9D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Times New Roman"/>
              <a:buChar char="-"/>
            </a:pPr>
            <a:r>
              <a:rPr lang="en-GB" sz="1400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Wave propagation in a stratified medium </a:t>
            </a:r>
            <a:endParaRPr sz="1400">
              <a:solidFill>
                <a:srgbClr val="D9D9D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Postma</a:t>
            </a:r>
            <a:endParaRPr sz="1100">
              <a:solidFill>
                <a:srgbClr val="D9D9D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Minimum variance in gravity analysis Part 1: One-Dimensional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  Brown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1" name="Google Shape;3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550" y="0"/>
            <a:ext cx="3008450" cy="11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4"/>
          <p:cNvSpPr txBox="1"/>
          <p:nvPr>
            <p:ph idx="1" type="body"/>
          </p:nvPr>
        </p:nvSpPr>
        <p:spPr>
          <a:xfrm>
            <a:off x="3014125" y="771475"/>
            <a:ext cx="326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Times New Roman"/>
              <a:buChar char="-"/>
            </a:pPr>
            <a:r>
              <a:rPr lang="en-GB" sz="14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Gravity investigations in the Hockley Salt Dome, Harris County, Texas </a:t>
            </a:r>
            <a:endParaRPr sz="14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Allen, Caillouet, Stanley</a:t>
            </a:r>
            <a:endParaRPr sz="14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Char char="-"/>
            </a:pPr>
            <a:r>
              <a:rPr lang="en-GB" sz="1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Simultaneous gamma ray and resistance logging as applied to uranium exploration </a:t>
            </a:r>
            <a:endParaRPr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Broding and Rummerfield</a:t>
            </a:r>
            <a:endParaRPr sz="11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A low frequency electrical earth model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  Pritchett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Line spacing effect and determination of optimum spacing illustrated by Marmora, Ontario magnetic anomaly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  Agocs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34"/>
          <p:cNvSpPr txBox="1"/>
          <p:nvPr>
            <p:ph idx="1" type="body"/>
          </p:nvPr>
        </p:nvSpPr>
        <p:spPr>
          <a:xfrm>
            <a:off x="6026700" y="771475"/>
            <a:ext cx="326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Some applications of geophysical prospecting in the union of South Africa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  Enslin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Times New Roman"/>
              <a:buChar char="-"/>
            </a:pPr>
            <a:r>
              <a:rPr lang="en-GB" sz="14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application of a three-element model to the S.P. and resistivity phenomena evinced by dirty sands</a:t>
            </a:r>
            <a:endParaRPr sz="14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McKelvey, Southwick, Spiegler, Wyllie</a:t>
            </a:r>
            <a:endParaRPr sz="11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Discussions and communications: Propagation of transient electromagnetic waves in a conducting medium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geophysics in a changing climate</a:t>
            </a:r>
            <a:endParaRPr/>
          </a:p>
        </p:txBody>
      </p:sp>
      <p:pic>
        <p:nvPicPr>
          <p:cNvPr id="319" name="Google Shape;3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0" y="865325"/>
            <a:ext cx="3657600" cy="145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/>
          <p:cNvPicPr preferRelativeResize="0"/>
          <p:nvPr/>
        </p:nvPicPr>
        <p:blipFill rotWithShape="1">
          <a:blip r:embed="rId4">
            <a:alphaModFix/>
          </a:blip>
          <a:srcRect b="2789" l="0" r="0" t="0"/>
          <a:stretch/>
        </p:blipFill>
        <p:spPr>
          <a:xfrm>
            <a:off x="1235700" y="2010100"/>
            <a:ext cx="7908302" cy="31334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1" name="Google Shape;321;p35"/>
          <p:cNvSpPr txBox="1"/>
          <p:nvPr/>
        </p:nvSpPr>
        <p:spPr>
          <a:xfrm>
            <a:off x="5463100" y="1609900"/>
            <a:ext cx="35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https://seg.org/WhatGeophysicistsDo</a:t>
            </a:r>
            <a:r>
              <a:rPr lang="en-GB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2" name="Google Shape;322;p35"/>
          <p:cNvPicPr preferRelativeResize="0"/>
          <p:nvPr/>
        </p:nvPicPr>
        <p:blipFill rotWithShape="1">
          <a:blip r:embed="rId6">
            <a:alphaModFix/>
          </a:blip>
          <a:srcRect b="81780" l="28829" r="15655" t="7084"/>
          <a:stretch/>
        </p:blipFill>
        <p:spPr>
          <a:xfrm>
            <a:off x="5781925" y="238075"/>
            <a:ext cx="3200225" cy="87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geophysics in a changing climate</a:t>
            </a:r>
            <a:endParaRPr/>
          </a:p>
        </p:txBody>
      </p:sp>
      <p:sp>
        <p:nvSpPr>
          <p:cNvPr id="328" name="Google Shape;328;p36"/>
          <p:cNvSpPr txBox="1"/>
          <p:nvPr>
            <p:ph idx="1" type="body"/>
          </p:nvPr>
        </p:nvSpPr>
        <p:spPr>
          <a:xfrm>
            <a:off x="311700" y="1894338"/>
            <a:ext cx="4869900" cy="17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where does geophysics fit in interdisciplinary problems?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who is involved?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what is the brand of applied geophysics?</a:t>
            </a:r>
            <a:endParaRPr/>
          </a:p>
        </p:txBody>
      </p:sp>
      <p:pic>
        <p:nvPicPr>
          <p:cNvPr id="329" name="Google Shape;3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969" y="865324"/>
            <a:ext cx="3851805" cy="383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interdisciplinary questions</a:t>
            </a:r>
            <a:endParaRPr/>
          </a:p>
        </p:txBody>
      </p:sp>
      <p:sp>
        <p:nvSpPr>
          <p:cNvPr id="335" name="Google Shape;335;p37"/>
          <p:cNvSpPr txBox="1"/>
          <p:nvPr>
            <p:ph idx="1" type="body"/>
          </p:nvPr>
        </p:nvSpPr>
        <p:spPr>
          <a:xfrm>
            <a:off x="311700" y="1149100"/>
            <a:ext cx="5744100" cy="22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Technical: </a:t>
            </a:r>
            <a:r>
              <a:rPr lang="en-GB" sz="1800"/>
              <a:t>machine learning + inversion for </a:t>
            </a:r>
            <a:r>
              <a:rPr lang="en-GB"/>
              <a:t>c</a:t>
            </a:r>
            <a:r>
              <a:rPr lang="en-GB" sz="1800"/>
              <a:t>ombining data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Collaboration: between disciplines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Role of open science, educational resources</a:t>
            </a:r>
            <a:endParaRPr/>
          </a:p>
        </p:txBody>
      </p:sp>
      <p:pic>
        <p:nvPicPr>
          <p:cNvPr id="336" name="Google Shape;3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75" y="3651804"/>
            <a:ext cx="1723427" cy="62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606" y="4462170"/>
            <a:ext cx="2118226" cy="62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0477" y="3651800"/>
            <a:ext cx="1703270" cy="62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7598" y="3651804"/>
            <a:ext cx="1726865" cy="62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4017" y="4462170"/>
            <a:ext cx="1489032" cy="62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8344" y="3651804"/>
            <a:ext cx="2252483" cy="62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74161" y="4462170"/>
            <a:ext cx="2171533" cy="62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0480" y="4462169"/>
            <a:ext cx="1938809" cy="62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55650" y="468375"/>
            <a:ext cx="2776650" cy="27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200" y="2106450"/>
            <a:ext cx="3696299" cy="270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75" y="1079075"/>
            <a:ext cx="4933653" cy="1362192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1" name="Google Shape;351;p38"/>
          <p:cNvPicPr preferRelativeResize="0"/>
          <p:nvPr/>
        </p:nvPicPr>
        <p:blipFill rotWithShape="1">
          <a:blip r:embed="rId5">
            <a:alphaModFix/>
          </a:blip>
          <a:srcRect b="0" l="3312" r="2578" t="8725"/>
          <a:stretch/>
        </p:blipFill>
        <p:spPr>
          <a:xfrm>
            <a:off x="793416" y="2254070"/>
            <a:ext cx="4548086" cy="156167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52" name="Google Shape;352;p38"/>
          <p:cNvGrpSpPr/>
          <p:nvPr/>
        </p:nvGrpSpPr>
        <p:grpSpPr>
          <a:xfrm>
            <a:off x="180630" y="3685630"/>
            <a:ext cx="2832171" cy="1362206"/>
            <a:chOff x="5162475" y="1264450"/>
            <a:chExt cx="3901599" cy="1876575"/>
          </a:xfrm>
        </p:grpSpPr>
        <p:pic>
          <p:nvPicPr>
            <p:cNvPr id="353" name="Google Shape;353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62475" y="1264450"/>
              <a:ext cx="3901599" cy="1869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38"/>
            <p:cNvSpPr/>
            <p:nvPr/>
          </p:nvSpPr>
          <p:spPr>
            <a:xfrm>
              <a:off x="6139925" y="2865925"/>
              <a:ext cx="2913300" cy="275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3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is involved? </a:t>
            </a:r>
            <a:endParaRPr/>
          </a:p>
        </p:txBody>
      </p:sp>
      <p:pic>
        <p:nvPicPr>
          <p:cNvPr id="356" name="Google Shape;35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8938" y="1178326"/>
            <a:ext cx="3560824" cy="92811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8"/>
          <p:cNvSpPr txBox="1"/>
          <p:nvPr/>
        </p:nvSpPr>
        <p:spPr>
          <a:xfrm>
            <a:off x="7464275" y="2489650"/>
            <a:ext cx="191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Undergrad</a:t>
            </a:r>
            <a:r>
              <a:rPr lang="en-GB" sz="1500">
                <a:solidFill>
                  <a:srgbClr val="4D5156"/>
                </a:solidFill>
              </a:rPr>
              <a:t>⬇10%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8" name="Google Shape;358;p38"/>
          <p:cNvSpPr txBox="1"/>
          <p:nvPr/>
        </p:nvSpPr>
        <p:spPr>
          <a:xfrm>
            <a:off x="7973850" y="3555475"/>
            <a:ext cx="124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Grad</a:t>
            </a:r>
            <a:r>
              <a:rPr lang="en-GB" sz="1500">
                <a:solidFill>
                  <a:srgbClr val="4D5156"/>
                </a:solidFill>
              </a:rPr>
              <a:t>⬇27%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ways forward? </a:t>
            </a:r>
            <a:endParaRPr/>
          </a:p>
        </p:txBody>
      </p:sp>
      <p:sp>
        <p:nvSpPr>
          <p:cNvPr id="364" name="Google Shape;364;p39"/>
          <p:cNvSpPr txBox="1"/>
          <p:nvPr>
            <p:ph idx="1" type="body"/>
          </p:nvPr>
        </p:nvSpPr>
        <p:spPr>
          <a:xfrm>
            <a:off x="311700" y="1152475"/>
            <a:ext cx="614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rebranding “applied geophysics”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connecting with values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proactive on climate change solutions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including emphasis on technology, computation</a:t>
            </a:r>
            <a:r>
              <a:rPr lang="en-GB" sz="1800"/>
              <a:t>  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role of societies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maintain / promote brand of applied geophysics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engage students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BCGS, KEGS scholarships / internships 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amplifying positive</a:t>
            </a:r>
            <a:r>
              <a:rPr lang="en-GB"/>
              <a:t> </a:t>
            </a:r>
            <a:r>
              <a:rPr lang="en-GB" sz="1800"/>
              <a:t>initiatives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-GB"/>
              <a:t>…?</a:t>
            </a:r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888" y="1125975"/>
            <a:ext cx="2549341" cy="7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413" y="2217775"/>
            <a:ext cx="1438275" cy="140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6272" y="3937775"/>
            <a:ext cx="1896575" cy="773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pic>
        <p:nvPicPr>
          <p:cNvPr id="373" name="Google Shape;3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7500" y="89376"/>
            <a:ext cx="2254800" cy="9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0"/>
          <p:cNvSpPr txBox="1"/>
          <p:nvPr/>
        </p:nvSpPr>
        <p:spPr>
          <a:xfrm>
            <a:off x="1253850" y="2610288"/>
            <a:ext cx="17358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@lheagy 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5" name="Google Shape;3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963" y="2702038"/>
            <a:ext cx="244200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0"/>
          <p:cNvPicPr preferRelativeResize="0"/>
          <p:nvPr/>
        </p:nvPicPr>
        <p:blipFill rotWithShape="1">
          <a:blip r:embed="rId5">
            <a:alphaModFix/>
          </a:blip>
          <a:srcRect b="7623" l="23238" r="23216" t="9423"/>
          <a:stretch/>
        </p:blipFill>
        <p:spPr>
          <a:xfrm>
            <a:off x="911986" y="2252163"/>
            <a:ext cx="300255" cy="2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0"/>
          <p:cNvSpPr txBox="1"/>
          <p:nvPr/>
        </p:nvSpPr>
        <p:spPr>
          <a:xfrm>
            <a:off x="1281913" y="2162763"/>
            <a:ext cx="22548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lheagy@eoas.ubc.ca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8" name="Google Shape;37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1963" y="3133183"/>
            <a:ext cx="300250" cy="25823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0"/>
          <p:cNvSpPr txBox="1"/>
          <p:nvPr/>
        </p:nvSpPr>
        <p:spPr>
          <a:xfrm>
            <a:off x="1267812" y="3057813"/>
            <a:ext cx="17079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@lindsey_jh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0" name="Google Shape;38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3144" y="3674913"/>
            <a:ext cx="1733233" cy="12999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1" name="Google Shape;38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4606" y="1219262"/>
            <a:ext cx="1962854" cy="13092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2" name="Google Shape;38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44700" y="2862019"/>
            <a:ext cx="1846849" cy="13851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3" name="Google Shape;383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32443" y="1564240"/>
            <a:ext cx="1321202" cy="17616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397" y="2771863"/>
            <a:ext cx="2353992" cy="176549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climate crisis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847675"/>
            <a:ext cx="85206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GB"/>
              <a:t>solutions &amp; mitigating impacts: opportunities for geophysics</a:t>
            </a:r>
            <a:endParaRPr i="1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50" y="1677908"/>
            <a:ext cx="2665861" cy="17781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232450" y="3486975"/>
            <a:ext cx="26658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critical minerals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2149063" y="4538963"/>
            <a:ext cx="27903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geologic storage of CO</a:t>
            </a:r>
            <a:r>
              <a:rPr baseline="-25000" lang="en-GB"/>
              <a:t>2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236400" y="3277175"/>
            <a:ext cx="25083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geotechnical           (e.g. permafrost)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6403250" y="4537350"/>
            <a:ext cx="25083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groundwater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6398" y="1460850"/>
            <a:ext cx="2508300" cy="18812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7025" y="2146439"/>
            <a:ext cx="1794401" cy="23925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Magnetics: proxy model</a:t>
            </a:r>
            <a:endParaRPr/>
          </a:p>
        </p:txBody>
      </p:sp>
      <p:sp>
        <p:nvSpPr>
          <p:cNvPr id="395" name="Google Shape;39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using: identical mesh, survey, inversion parameters, perform simulations and inversions with a representative block. </a:t>
            </a:r>
            <a:endParaRPr/>
          </a:p>
        </p:txBody>
      </p:sp>
      <p:sp>
        <p:nvSpPr>
          <p:cNvPr id="396" name="Google Shape;39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7" name="Google Shape;3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250" y="1489525"/>
            <a:ext cx="9144003" cy="338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3"/>
          <p:cNvSpPr txBox="1"/>
          <p:nvPr>
            <p:ph idx="1" type="body"/>
          </p:nvPr>
        </p:nvSpPr>
        <p:spPr>
          <a:xfrm>
            <a:off x="311700" y="847675"/>
            <a:ext cx="374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threshold from proxy: 0.07 SI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   : 40 km</a:t>
            </a:r>
            <a:r>
              <a:rPr baseline="30000" lang="en-GB"/>
              <a:t>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   : 43 km</a:t>
            </a:r>
            <a:r>
              <a:rPr baseline="30000" lang="en-GB"/>
              <a:t>3</a:t>
            </a:r>
            <a:endParaRPr/>
          </a:p>
        </p:txBody>
      </p:sp>
      <p:sp>
        <p:nvSpPr>
          <p:cNvPr id="403" name="Google Shape;403;p4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Magnetics</a:t>
            </a:r>
            <a:endParaRPr/>
          </a:p>
        </p:txBody>
      </p:sp>
      <p:pic>
        <p:nvPicPr>
          <p:cNvPr id="404" name="Google Shape;4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158" y="0"/>
            <a:ext cx="433684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3"/>
          <p:cNvPicPr preferRelativeResize="0"/>
          <p:nvPr/>
        </p:nvPicPr>
        <p:blipFill rotWithShape="1">
          <a:blip r:embed="rId4">
            <a:alphaModFix/>
          </a:blip>
          <a:srcRect b="0" l="0" r="64001" t="0"/>
          <a:stretch/>
        </p:blipFill>
        <p:spPr>
          <a:xfrm>
            <a:off x="4177700" y="789125"/>
            <a:ext cx="285525" cy="2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3"/>
          <p:cNvPicPr preferRelativeResize="0"/>
          <p:nvPr/>
        </p:nvPicPr>
        <p:blipFill rotWithShape="1">
          <a:blip r:embed="rId4">
            <a:alphaModFix/>
          </a:blip>
          <a:srcRect b="0" l="50288" r="0" t="0"/>
          <a:stretch/>
        </p:blipFill>
        <p:spPr>
          <a:xfrm>
            <a:off x="4177695" y="3374275"/>
            <a:ext cx="394300" cy="2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8" name="Google Shape;408;p43"/>
          <p:cNvPicPr preferRelativeResize="0"/>
          <p:nvPr/>
        </p:nvPicPr>
        <p:blipFill rotWithShape="1">
          <a:blip r:embed="rId4">
            <a:alphaModFix/>
          </a:blip>
          <a:srcRect b="0" l="0" r="64001" t="0"/>
          <a:stretch/>
        </p:blipFill>
        <p:spPr>
          <a:xfrm>
            <a:off x="716304" y="1437700"/>
            <a:ext cx="245588" cy="25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3"/>
          <p:cNvPicPr preferRelativeResize="0"/>
          <p:nvPr/>
        </p:nvPicPr>
        <p:blipFill rotWithShape="1">
          <a:blip r:embed="rId4">
            <a:alphaModFix/>
          </a:blip>
          <a:srcRect b="0" l="50288" r="0" t="0"/>
          <a:stretch/>
        </p:blipFill>
        <p:spPr>
          <a:xfrm>
            <a:off x="716300" y="1755138"/>
            <a:ext cx="339150" cy="25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638" y="2404425"/>
            <a:ext cx="3450024" cy="26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minerals 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415750" y="1152475"/>
            <a:ext cx="541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connecting geologic questions to geophysics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depth: imaging under cover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4" name="Google Shape;84;p16"/>
          <p:cNvSpPr txBox="1"/>
          <p:nvPr/>
        </p:nvSpPr>
        <p:spPr>
          <a:xfrm>
            <a:off x="232450" y="4442400"/>
            <a:ext cx="312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Alan Jones talk: </a:t>
            </a:r>
            <a:r>
              <a:rPr lang="en-GB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youtube.com/watch?v=T2mZpV6-8-o</a:t>
            </a: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25" y="1772183"/>
            <a:ext cx="2665861" cy="17781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5363" y="1910125"/>
            <a:ext cx="4277275" cy="291587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6283500" y="4743300"/>
            <a:ext cx="28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Schodde, 2020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7"/>
          <p:cNvGrpSpPr/>
          <p:nvPr/>
        </p:nvGrpSpPr>
        <p:grpSpPr>
          <a:xfrm>
            <a:off x="4839202" y="3241536"/>
            <a:ext cx="2569574" cy="1938963"/>
            <a:chOff x="6036550" y="789125"/>
            <a:chExt cx="2795750" cy="2109403"/>
          </a:xfrm>
        </p:grpSpPr>
        <p:pic>
          <p:nvPicPr>
            <p:cNvPr id="93" name="Google Shape;93;p17"/>
            <p:cNvPicPr preferRelativeResize="0"/>
            <p:nvPr/>
          </p:nvPicPr>
          <p:blipFill rotWithShape="1">
            <a:blip r:embed="rId3">
              <a:alphaModFix/>
            </a:blip>
            <a:srcRect b="63782" l="0" r="0" t="0"/>
            <a:stretch/>
          </p:blipFill>
          <p:spPr>
            <a:xfrm>
              <a:off x="6036550" y="789125"/>
              <a:ext cx="2795750" cy="1862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7"/>
            <p:cNvPicPr preferRelativeResize="0"/>
            <p:nvPr/>
          </p:nvPicPr>
          <p:blipFill rotWithShape="1">
            <a:blip r:embed="rId3">
              <a:alphaModFix/>
            </a:blip>
            <a:srcRect b="0" l="0" r="0" t="95207"/>
            <a:stretch/>
          </p:blipFill>
          <p:spPr>
            <a:xfrm>
              <a:off x="6036550" y="2652002"/>
              <a:ext cx="2795750" cy="2465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geologic storage of CO</a:t>
            </a:r>
            <a:r>
              <a:rPr baseline="-25000" lang="en-GB"/>
              <a:t>2</a:t>
            </a:r>
            <a:endParaRPr baseline="-25000"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415750" y="1152475"/>
            <a:ext cx="5416500" cy="12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sedimentary: </a:t>
            </a:r>
            <a:r>
              <a:rPr lang="en-GB"/>
              <a:t>depleted</a:t>
            </a:r>
            <a:r>
              <a:rPr lang="en-GB"/>
              <a:t> reservoirs, saline aquifers</a:t>
            </a:r>
            <a:endParaRPr baseline="-25000"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carbon mineralization: </a:t>
            </a:r>
            <a:r>
              <a:rPr lang="en-GB" sz="1800"/>
              <a:t>CO</a:t>
            </a:r>
            <a:r>
              <a:rPr baseline="-25000" lang="en-GB" sz="1800"/>
              <a:t>2</a:t>
            </a:r>
            <a:r>
              <a:rPr lang="en-GB" sz="1800"/>
              <a:t> reacts with </a:t>
            </a:r>
            <a:r>
              <a:rPr lang="en-GB"/>
              <a:t>mafic or ultramafic rocks to form carbonated minerals</a:t>
            </a:r>
            <a:endParaRPr sz="180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51214"/>
            <a:ext cx="1794401" cy="23925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8" name="Google Shape;98;p17"/>
          <p:cNvSpPr txBox="1"/>
          <p:nvPr/>
        </p:nvSpPr>
        <p:spPr>
          <a:xfrm>
            <a:off x="7065000" y="4456400"/>
            <a:ext cx="207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Cutts et al., 2021; Mitchinson et al., 2020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5236" y="2459611"/>
            <a:ext cx="4059551" cy="70765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4029700" y="2413825"/>
            <a:ext cx="4188600" cy="195900"/>
          </a:xfrm>
          <a:prstGeom prst="rect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4029700" y="2624872"/>
            <a:ext cx="4188600" cy="6015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managing impacts: permafrost, groundwater… 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822" y="2831113"/>
            <a:ext cx="2353992" cy="176549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1231450"/>
            <a:ext cx="2508300" cy="18812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415750" y="1152475"/>
            <a:ext cx="541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permafrost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opportunities for AEM to cover large areas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IP from AEM?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groundwater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monitoring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developing groundwater models, connecting with flow modelling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low-cost methods, education in emerging countries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opportunities: advancing methods in geophysics 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1688850"/>
            <a:ext cx="8520600" cy="17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questions in electromagnetics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integrating geology, physical properties, and geophysics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joint inversions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role of machine learning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electromagnetics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152475"/>
            <a:ext cx="4196400" cy="14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impacts of permeability </a:t>
            </a:r>
            <a:r>
              <a:rPr lang="en-GB"/>
              <a:t>in EM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highly conductive targets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upscaling &amp; physical properties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25" y="2334750"/>
            <a:ext cx="4118200" cy="12411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375" y="146325"/>
            <a:ext cx="4240323" cy="13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8000" y="1583775"/>
            <a:ext cx="4637076" cy="346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113625" y="3657625"/>
            <a:ext cx="138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(Melo &amp; Li, 2020)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2596800" y="4678700"/>
            <a:ext cx="197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(Heagy &amp; Oldenburg, 2021)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electromagnetics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1152475"/>
            <a:ext cx="3684300" cy="14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large scale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remanent magnetization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natural source 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sparse, compact norms </a:t>
            </a:r>
            <a:endParaRPr/>
          </a:p>
        </p:txBody>
      </p:sp>
      <p:grpSp>
        <p:nvGrpSpPr>
          <p:cNvPr id="133" name="Google Shape;133;p21"/>
          <p:cNvGrpSpPr/>
          <p:nvPr/>
        </p:nvGrpSpPr>
        <p:grpSpPr>
          <a:xfrm>
            <a:off x="748399" y="2911156"/>
            <a:ext cx="3247809" cy="1297016"/>
            <a:chOff x="0" y="666400"/>
            <a:chExt cx="4792399" cy="1913850"/>
          </a:xfrm>
        </p:grpSpPr>
        <p:pic>
          <p:nvPicPr>
            <p:cNvPr id="134" name="Google Shape;13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700" y="703198"/>
              <a:ext cx="2453700" cy="18402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21"/>
            <p:cNvSpPr/>
            <p:nvPr/>
          </p:nvSpPr>
          <p:spPr>
            <a:xfrm rot="1041661">
              <a:off x="3705658" y="1415655"/>
              <a:ext cx="146787" cy="97733"/>
            </a:xfrm>
            <a:prstGeom prst="parallelogram">
              <a:avLst>
                <a:gd fmla="val 25000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6" name="Google Shape;13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666400"/>
              <a:ext cx="2551823" cy="191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1"/>
            <p:cNvSpPr/>
            <p:nvPr/>
          </p:nvSpPr>
          <p:spPr>
            <a:xfrm>
              <a:off x="1493450" y="987475"/>
              <a:ext cx="2307000" cy="440400"/>
            </a:xfrm>
            <a:prstGeom prst="curvedDownArrow">
              <a:avLst>
                <a:gd fmla="val 15195" name="adj1"/>
                <a:gd fmla="val 27410" name="adj2"/>
                <a:gd fmla="val 13515" name="adj3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6000" y="2085813"/>
            <a:ext cx="5075651" cy="306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6">
            <a:alphaModFix/>
          </a:blip>
          <a:srcRect b="50000" l="0" r="0" t="0"/>
          <a:stretch/>
        </p:blipFill>
        <p:spPr>
          <a:xfrm>
            <a:off x="6123225" y="150400"/>
            <a:ext cx="2562250" cy="19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4072200" y="1356625"/>
            <a:ext cx="109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J. Kuttai</a:t>
            </a:r>
            <a:endParaRPr sz="13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0500" y="661825"/>
            <a:ext cx="694800" cy="694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2" name="Google Shape;142;p21"/>
          <p:cNvSpPr txBox="1"/>
          <p:nvPr/>
        </p:nvSpPr>
        <p:spPr>
          <a:xfrm>
            <a:off x="4986087" y="1356625"/>
            <a:ext cx="109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D. Cowan</a:t>
            </a:r>
            <a:endParaRPr sz="13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84388" y="661825"/>
            <a:ext cx="694800" cy="694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4" name="Google Shape;14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8675" y="4112999"/>
            <a:ext cx="694800" cy="694781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5" name="Google Shape;145;p21"/>
          <p:cNvSpPr txBox="1"/>
          <p:nvPr/>
        </p:nvSpPr>
        <p:spPr>
          <a:xfrm>
            <a:off x="180375" y="4807775"/>
            <a:ext cx="109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D. Fournier</a:t>
            </a:r>
            <a:endParaRPr sz="13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1775" y="4112988"/>
            <a:ext cx="694800" cy="694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7" name="Google Shape;147;p21"/>
          <p:cNvSpPr txBox="1"/>
          <p:nvPr/>
        </p:nvSpPr>
        <p:spPr>
          <a:xfrm>
            <a:off x="1073475" y="4807775"/>
            <a:ext cx="109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J. Capriotti</a:t>
            </a:r>
            <a:endParaRPr sz="13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